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4">
  <p:sldMasterIdLst>
    <p:sldMasterId id="2147483659" r:id="rId1"/>
  </p:sldMasterIdLst>
  <p:notesMasterIdLst>
    <p:notesMasterId r:id="rId30"/>
  </p:notesMasterIdLst>
  <p:sldIdLst>
    <p:sldId id="256" r:id="rId2"/>
    <p:sldId id="275" r:id="rId3"/>
    <p:sldId id="259" r:id="rId4"/>
    <p:sldId id="260" r:id="rId5"/>
    <p:sldId id="305" r:id="rId6"/>
    <p:sldId id="326" r:id="rId7"/>
    <p:sldId id="32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24" r:id="rId21"/>
    <p:sldId id="318" r:id="rId22"/>
    <p:sldId id="319" r:id="rId23"/>
    <p:sldId id="320" r:id="rId24"/>
    <p:sldId id="321" r:id="rId25"/>
    <p:sldId id="322" r:id="rId26"/>
    <p:sldId id="323" r:id="rId27"/>
    <p:sldId id="265" r:id="rId28"/>
    <p:sldId id="266" r:id="rId29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31"/>
      <p:bold r:id="rId32"/>
      <p:italic r:id="rId33"/>
      <p:bold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438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8662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4912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44177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30648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115790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60946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74751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32418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91105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951386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29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15853D7D-2A47-0B61-2EA2-BD068488B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4372C26-9A74-E61F-7000-2E80643B7B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48BC47B-BA92-84C5-CA16-6032DC5E15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339098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354695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01467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22844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6382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32385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82928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75449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877035D8-1E42-75CF-8262-A0CDABE54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BDE39A8E-A2DD-B43B-6BE8-35A7B9B7AA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31569FDA-4373-C58E-14D4-A5B0074233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48684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58C86077-322A-481F-3189-9E6003DF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C047AECA-4E31-590B-AFC6-C775E603C5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E969B2C-4702-EF63-F989-9BDBFEA41E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3042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82BE8B5-0665-D077-EDB9-A1D7BFEA8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DDBD0E2-F8D6-EE79-5884-75D91069D6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F9363081-A115-AEEB-AB2C-3723855B9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7462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D6822289-9432-1897-4108-0A274D5F2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6B455073-F6E5-9462-5966-4DCD6508E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D43887F-993A-484F-57FF-19B80ECB94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2596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1079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9582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75993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3191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29C4EA8-FF3D-1788-BF4D-941A8D758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107D7B3-70C4-2292-EBB0-1A07866831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65CD4A7-FC4D-2CAD-5CAA-6D10C6B0A7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3486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25803" y="1340439"/>
            <a:ext cx="5666364" cy="1708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39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6C00"/>
                </a:solidFill>
                <a:latin typeface="Montserrat"/>
                <a:ea typeface="Montserrat"/>
                <a:cs typeface="Montserrat"/>
                <a:sym typeface="Montserrat"/>
              </a:rPr>
              <a:t>BEM VINDOS</a:t>
            </a:r>
            <a:endParaRPr sz="6000" b="1" dirty="0">
              <a:solidFill>
                <a:srgbClr val="FF6C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252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A importância da Elaboração do Plano de Atividades de Controle Interno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manual do TCE/PR destaca que é impossível fiscalizar tudo ao mesmo tempo, sendo necessário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definir escopo e prioridades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087576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247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O PACI x Tribunal de Contas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Plano de Atividades:</a:t>
            </a:r>
          </a:p>
          <a:p>
            <a:pPr algn="just"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instrumento de apoio direto ao Controle Externo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Serve de base para: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Auditorias,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Relatórios,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Monitoramentos,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Prestação de contas;</a:t>
            </a:r>
          </a:p>
          <a:p>
            <a:pPr algn="just"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 estar alinhado às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áreas sensíveis apontadas pelos </a:t>
            </a:r>
            <a:r>
              <a:rPr lang="pt-BR" sz="24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TCEs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(educação, saúde, pessoal, licitações, contratos, obras, </a:t>
            </a:r>
            <a:r>
              <a:rPr lang="pt-B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etc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01495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215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O PACI x Tribunal de Contas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Constituição e a legislação dos </a:t>
            </a:r>
            <a:r>
              <a:rPr lang="pt-B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TCEs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determinam que o Controle Interno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apoie o controle externo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 comunique irregularidades.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389992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375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Diretrizes para a elaboração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segundo as boas práticas apresentadas pelo TCU/CGU/</a:t>
            </a:r>
            <a:r>
              <a:rPr lang="pt-B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TCEs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 PACI deve observar: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Planejamento baseado em risco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Materialidade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Relevância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Criticidade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Capacidade operacional da UCI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Alinhamento com PPA, LDO e LOA</a:t>
            </a:r>
          </a:p>
          <a:p>
            <a:pPr marL="457200" indent="-457200" algn="just"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Aprovação pela autoridade máxima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537850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3877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Auditorias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auditoria é: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“Processo sistematizado de obtenção e avaliação de evidências”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Tipos: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Auditoria de conformidade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Auditoria operacional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Auditoria de controles internos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Auditoria em áreas específicas (licitações, pessoal, obras, saúde etc.)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433895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Auditorias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Ciclo: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→ Planejamento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→ Execução 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→ Relatório 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→ Monitoramento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630003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006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5) Verificações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verificações são: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Inspeções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Análises documentais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Conferências de rotinas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Checklists operacionais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Acompanhamentos preventivos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Nem toda verificação é auditoria formal, mas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toda auditoria envolve verificações técnicas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612392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3637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6) Monitoramento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Após a auditoria: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UCI deve verificar se o gestor:</a:t>
            </a:r>
          </a:p>
          <a:p>
            <a:pPr marL="268288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Implementou as recomendações,</a:t>
            </a:r>
          </a:p>
          <a:p>
            <a:pPr marL="268288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Corrigiu as falhas,</a:t>
            </a:r>
          </a:p>
          <a:p>
            <a:pPr marL="268288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Ajustou os processos.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manual do TCE/PR, orienta para a necessidade e edição de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relatório específico de monitoramento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535099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006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7) Acompanhamento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acompanhamento:</a:t>
            </a:r>
          </a:p>
          <a:p>
            <a:pPr marL="914400" indent="-914400" algn="just"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preventivo e contínuo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914400" algn="just">
              <a:tabLst>
                <a:tab pos="457200" algn="l"/>
              </a:tabLst>
            </a:pPr>
            <a:r>
              <a:rPr lang="pt-BR" sz="24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Pode ocorrer: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Durante o exercício,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Durante licitações,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Durante contratos,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Durante execução orçamentária.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Diminui falhas, erros e responsabilizações futuras.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89922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276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8) Amostragem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Como não é possível analisar tudo: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Usa-se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amostragem estatística ou técnica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358775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valor</a:t>
            </a:r>
          </a:p>
          <a:p>
            <a:pPr marL="358775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risco</a:t>
            </a:r>
          </a:p>
          <a:p>
            <a:pPr marL="358775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relevância</a:t>
            </a:r>
          </a:p>
          <a:p>
            <a:pPr marL="358775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criticidade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992256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89753842-8492-FB44-109F-005959027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21C13C3F-5DD9-2530-7EE8-AC4F6548F5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270E534-97A1-52BD-C95A-DB780BCFF97E}"/>
              </a:ext>
            </a:extLst>
          </p:cNvPr>
          <p:cNvSpPr txBox="1"/>
          <p:nvPr/>
        </p:nvSpPr>
        <p:spPr>
          <a:xfrm>
            <a:off x="769123" y="1102948"/>
            <a:ext cx="7068631" cy="322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Controle Interno</a:t>
            </a:r>
            <a:endParaRPr lang="pt-BR" sz="4000" b="1" dirty="0">
              <a:solidFill>
                <a:srgbClr val="FF66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Contas de Governo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Plano Anual do Controle 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Ano Eleitoral</a:t>
            </a:r>
            <a:endParaRPr lang="pt-BR" sz="4000" b="1" dirty="0">
              <a:solidFill>
                <a:srgbClr val="FF66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7391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276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8) Amostragem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Como não é possível analisar tudo: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Prática adotada por: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TCU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CGU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TCEs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Normas de auditoria (INTOSAI)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604988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375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9) Metodologia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metodologia da auditoria inclui: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Matriz de Planejamento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Definição de: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Escopo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Objetivo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Abordagem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Procedimentos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Fontes de evidência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Critérios de análise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3059531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006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10) Achados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Achado de auditoria = Situação encontrada ≠ Situação esperada (critério). 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Todo achado contém: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Condição (o que é)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Critério (o que deveria ser)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Causa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Efeito (risco/dano)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Recomendação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98626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006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11) Cronograma das Atividades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PACI deve conter: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que será feito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Quando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 quem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Quanto tempo levará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Prioridade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Tipo de ação (auditoria, verificação, acompanhamento etc.)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deve ser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compatível com a estrutura da UCI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0804888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12) Estudos de casos (exemplos práticos)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Exemplos típicos usados por </a:t>
            </a:r>
            <a:r>
              <a:rPr lang="pt-B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TCEs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Auditoria em: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Licitações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Contratos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Folha de pagamento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Obras públicas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Aplicação dos 25% educação e 15% saúde</a:t>
            </a:r>
          </a:p>
          <a:p>
            <a:pPr marL="268288" lvl="1" indent="-268288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Outros.............</a:t>
            </a:r>
            <a:endParaRPr lang="pt-BR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3044257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006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12) Estudos de casos (exemplos práticos)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Exemplos típicos usados por </a:t>
            </a:r>
            <a:r>
              <a:rPr lang="pt-BR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TCEs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Verificação: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0" algn="l"/>
                <a:tab pos="627063" algn="l"/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Dispensas e inexigibilidades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0" algn="l"/>
                <a:tab pos="627063" algn="l"/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Controle de frota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0" algn="l"/>
                <a:tab pos="627063" algn="l"/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Almoxarifado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Monitoramento: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Cumprimento de recomendações do TCE</a:t>
            </a:r>
          </a:p>
          <a:p>
            <a:pPr marL="358775" lvl="1" indent="-358775" algn="just">
              <a:buSzPts val="1000"/>
              <a:buFont typeface="Wingdings" panose="05000000000000000000" pitchFamily="2" charset="2"/>
              <a:buChar char="Ø"/>
              <a:tabLst>
                <a:tab pos="9144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Cumprimento de relatórios anteriores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5335595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5442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</a:pPr>
            <a:r>
              <a:rPr lang="pt-BR" sz="2400" b="0" kern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Referências</a:t>
            </a:r>
            <a:endParaRPr lang="pt-BR" sz="2400" b="1" kern="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ATRICON / TCE-PR. Diretrizes e Orientações sobre Controle Interno para Jurisdicionados – 2024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CGU. Manual de Auditoria Interna Governamental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TCU. Normas de Auditoria Governamental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pt-BR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INTOSAI. ISSAI – Normas Internacionais das Entidades Fiscalizadoras Superiores</a:t>
            </a:r>
          </a:p>
          <a:p>
            <a:pPr algn="just">
              <a:buSzPts val="1000"/>
              <a:tabLst>
                <a:tab pos="457200" algn="l"/>
              </a:tabLst>
            </a:pPr>
            <a:r>
              <a:rPr lang="pt-BR" sz="2100" kern="1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Instrução Normativa nº 89/2013 - TCE/PR </a:t>
            </a:r>
          </a:p>
          <a:p>
            <a:pPr algn="just">
              <a:buSzPts val="1000"/>
              <a:tabLst>
                <a:tab pos="457200" algn="l"/>
              </a:tabLst>
            </a:pPr>
            <a:r>
              <a:rPr lang="pt-BR" sz="2100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Instrução Normativa nº 104/2016 - TCE/PR</a:t>
            </a:r>
          </a:p>
          <a:p>
            <a:pPr algn="just">
              <a:buSzPts val="1000"/>
              <a:tabLst>
                <a:tab pos="457200" algn="l"/>
              </a:tabLst>
            </a:pPr>
            <a:r>
              <a:rPr lang="pt-BR" sz="2100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Instrução Normativa nº 124/2017 – TCE/PR</a:t>
            </a:r>
          </a:p>
          <a:p>
            <a:pPr algn="just">
              <a:buSzPts val="1000"/>
              <a:tabLst>
                <a:tab pos="457200" algn="l"/>
              </a:tabLst>
            </a:pPr>
            <a:r>
              <a:rPr lang="pt-BR" sz="2100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Instrução Normativa nº 148/2019 – TCE/PR</a:t>
            </a:r>
          </a:p>
          <a:p>
            <a:pPr algn="just">
              <a:buSzPts val="1000"/>
              <a:tabLst>
                <a:tab pos="457200" algn="l"/>
              </a:tabLst>
            </a:pPr>
            <a:r>
              <a:rPr lang="pt-BR" sz="2100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Instrução Normativa nº 151/2020 – TCE/PR</a:t>
            </a:r>
          </a:p>
          <a:p>
            <a:pPr algn="just">
              <a:buSzPts val="1000"/>
              <a:tabLst>
                <a:tab pos="457200" algn="l"/>
              </a:tabLst>
            </a:pPr>
            <a:r>
              <a:rPr lang="pt-BR" sz="2100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Instrução Normativa nº 151/2020 – TCE/PR</a:t>
            </a:r>
          </a:p>
          <a:p>
            <a:pPr algn="just">
              <a:buSzPts val="1000"/>
              <a:tabLst>
                <a:tab pos="457200" algn="l"/>
              </a:tabLst>
            </a:pPr>
            <a:r>
              <a:rPr lang="pt-BR" sz="2100" kern="1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Instrução Normativa nº 172/2022 – TCE/PR</a:t>
            </a:r>
          </a:p>
          <a:p>
            <a:pPr algn="just">
              <a:buSzPts val="1000"/>
              <a:tabLst>
                <a:tab pos="457200" algn="l"/>
              </a:tabLst>
            </a:pPr>
            <a:endParaRPr lang="pt-BR" sz="2100" kern="1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SzPts val="1000"/>
              <a:tabLst>
                <a:tab pos="457200" algn="l"/>
              </a:tabLst>
            </a:pPr>
            <a:br>
              <a:rPr lang="pt-BR" sz="2400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9262811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B209EA1-95D7-9553-0BB9-FBC53C6B3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EFE27B47-89DE-854F-DA32-E50E99D5D9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28E252E-DAF0-B3E8-91B1-26D7C36D679E}"/>
              </a:ext>
            </a:extLst>
          </p:cNvPr>
          <p:cNvSpPr txBox="1"/>
          <p:nvPr/>
        </p:nvSpPr>
        <p:spPr>
          <a:xfrm>
            <a:off x="873675" y="1828801"/>
            <a:ext cx="5887344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i="0" dirty="0">
              <a:solidFill>
                <a:schemeClr val="bg1"/>
              </a:solidFill>
              <a:effectLst/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 ú v i d a s ?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00685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43042D8-415A-5082-1E50-D9837AB7E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C0E978E1-32F2-758E-4847-33B3BFCCC95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E80BF35D-B563-479F-77E4-F5F5C7606521}"/>
              </a:ext>
            </a:extLst>
          </p:cNvPr>
          <p:cNvSpPr txBox="1"/>
          <p:nvPr/>
        </p:nvSpPr>
        <p:spPr>
          <a:xfrm>
            <a:off x="544944" y="711200"/>
            <a:ext cx="6613237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>
                <a:solidFill>
                  <a:schemeClr val="bg1"/>
                </a:solidFill>
                <a:highlight>
                  <a:srgbClr val="FF6600"/>
                </a:highlight>
              </a:rPr>
              <a:t>Participe da transformação da  Gestão Pública!</a:t>
            </a:r>
            <a:endParaRPr lang="pt-BR" sz="54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48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Só Venha!</a:t>
            </a:r>
            <a:endParaRPr sz="48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49993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9DFF3A35-57B1-914B-09E1-77B511032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1FA940AD-67EB-996C-059C-B2C55FDC97D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546" y="-25638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42580DAE-7B06-D74E-F63A-A32B0569D64E}"/>
              </a:ext>
            </a:extLst>
          </p:cNvPr>
          <p:cNvSpPr txBox="1"/>
          <p:nvPr/>
        </p:nvSpPr>
        <p:spPr>
          <a:xfrm>
            <a:off x="676378" y="1186802"/>
            <a:ext cx="7190071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6600" b="1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89F079A6-590D-3CB5-5C78-BCF60390A8B5}"/>
              </a:ext>
            </a:extLst>
          </p:cNvPr>
          <p:cNvSpPr txBox="1"/>
          <p:nvPr/>
        </p:nvSpPr>
        <p:spPr>
          <a:xfrm>
            <a:off x="3006336" y="2325544"/>
            <a:ext cx="5191807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Dia: 22/01/2026  Das 14h às 17h</a:t>
            </a:r>
          </a:p>
        </p:txBody>
      </p:sp>
    </p:spTree>
    <p:extLst>
      <p:ext uri="{BB962C8B-B14F-4D97-AF65-F5344CB8AC3E}">
        <p14:creationId xmlns:p14="http://schemas.microsoft.com/office/powerpoint/2010/main" val="3564269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1FD05AE3-E5EC-73D6-597A-DA8133DF6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6436F9FB-42C6-6E41-5395-F3381763A9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1A0CE1A1-027D-A162-CCB3-9EF41002CD47}"/>
              </a:ext>
            </a:extLst>
          </p:cNvPr>
          <p:cNvSpPr txBox="1"/>
          <p:nvPr/>
        </p:nvSpPr>
        <p:spPr>
          <a:xfrm>
            <a:off x="822036" y="508001"/>
            <a:ext cx="6142182" cy="4031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indent="0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Dados de formação: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MBA em Gestão Pública e Inovação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Contabilidade Gerencial e Empresarial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Administração</a:t>
            </a:r>
          </a:p>
          <a:p>
            <a:pPr marL="0" indent="0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Bacharel em Ciências Contábeis</a:t>
            </a:r>
          </a:p>
          <a:p>
            <a:pPr marL="360363" lvl="1" indent="-179388">
              <a:buNone/>
              <a:defRPr/>
            </a:pPr>
            <a:endParaRPr lang="pt-BR" altLang="pt-BR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138" lvl="1" indent="-180975">
              <a:buNone/>
              <a:defRPr/>
            </a:pPr>
            <a:r>
              <a:rPr lang="pt-BR" altLang="pt-BR" sz="18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Atuação: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na </a:t>
            </a:r>
            <a:r>
              <a:rPr lang="pt-BR" altLang="pt-BR" sz="1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Unyflex</a:t>
            </a: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desde 2020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Universitário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Palestrante / Instrutor Técnico</a:t>
            </a:r>
          </a:p>
          <a:p>
            <a:pPr marL="84138" lvl="1" indent="-180975">
              <a:buNone/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Contador de Gestão Municipal</a:t>
            </a: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endParaRPr lang="pt-BR" altLang="pt-BR" sz="1600" b="1" dirty="0">
              <a:solidFill>
                <a:schemeClr val="bg1"/>
              </a:solidFill>
              <a:highlight>
                <a:srgbClr val="FF66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 algn="r">
              <a:buNone/>
              <a:defRPr/>
            </a:pPr>
            <a:r>
              <a:rPr lang="pt-BR" altLang="pt-BR" sz="2000" b="1" dirty="0">
                <a:solidFill>
                  <a:schemeClr val="bg1"/>
                </a:solidFill>
                <a:highlight>
                  <a:srgbClr val="FF66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Nilson Francisco Tognato</a:t>
            </a:r>
            <a:endParaRPr sz="2000" dirty="0">
              <a:solidFill>
                <a:schemeClr val="bg1"/>
              </a:solidFill>
              <a:highlight>
                <a:srgbClr val="FF6600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5380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3190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pt-BR" sz="2400" b="1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Questão 1</a:t>
            </a:r>
          </a:p>
          <a:p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 é a principal função do Plano de Atividades de Controle Interno (PACI) segundo o manual do TCE/PR?</a:t>
            </a:r>
            <a:b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Elaborar o orçamento municipal</a:t>
            </a:r>
            <a:b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Organizar e priorizar as ações da UCI com foco nos </a:t>
            </a:r>
          </a:p>
          <a:p>
            <a:r>
              <a:rPr lang="pt-BR" sz="24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maiores riscos da gestão</a:t>
            </a:r>
            <a:b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Aprovar projetos de lei</a:t>
            </a:r>
            <a:b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 Executar diretamente políticas públicas</a:t>
            </a: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925234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3744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pt-BR" sz="2400" b="1" u="sng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Questão 2</a:t>
            </a:r>
          </a:p>
          <a:p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Após a realização de uma auditoria, qual deve ser a ação da Unidade de Controle Interno (UCI)?</a:t>
            </a:r>
            <a:b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Encerrar o processo sem acompanhamento</a:t>
            </a:r>
            <a:b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Apenas arquivar os relatórios produzidos</a:t>
            </a:r>
            <a:b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Verificar se o gestor implementou recomendações, corrigiu </a:t>
            </a:r>
          </a:p>
          <a:p>
            <a:r>
              <a:rPr lang="pt-BR" sz="240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pt-BR" sz="240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falhas </a:t>
            </a: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ajustou processos</a:t>
            </a:r>
            <a:b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 Transferir a responsabilidade ao Tribunal de Contas</a:t>
            </a:r>
          </a:p>
          <a:p>
            <a:pPr>
              <a:lnSpc>
                <a:spcPct val="150000"/>
              </a:lnSpc>
            </a:pP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119564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06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A importância da Elaboração do Plano de Atividades de Controle Interno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 O PACI x Tribunal de Contas 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 Diretrizes para a elaboração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 Auditorias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 Verificações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 Monitoramento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986301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350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 Acompanhamento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 Amostragem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 Metodologia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 Achados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11 Cronograma das Atividades</a:t>
            </a:r>
            <a:b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12 Estudos de casos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862208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A1677C9-1C6C-2FEA-5FA5-340B32877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567C957-D732-8CEF-8769-E6A24C25150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22AF88F-6A15-07F6-04DF-D05D857E93D5}"/>
              </a:ext>
            </a:extLst>
          </p:cNvPr>
          <p:cNvSpPr txBox="1"/>
          <p:nvPr/>
        </p:nvSpPr>
        <p:spPr>
          <a:xfrm>
            <a:off x="86628" y="88826"/>
            <a:ext cx="8614609" cy="4247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A importância da Elaboração do Plano de Atividades de Controle Interno</a:t>
            </a:r>
          </a:p>
          <a:p>
            <a:pPr algn="just"/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Plano de Atividades (também chamado Plano de Trabalho ou Plano Anual de Auditoria) é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instrumento obrigatório de planejamento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pois: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Organiza e prioriza as ações da UCI;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Direciona o uso dos recursos escassos;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Foca nos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maiores riscos da gestão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Dá </a:t>
            </a:r>
            <a:r>
              <a:rPr lang="pt-BR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transparência e previsibilidade</a:t>
            </a: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ao trabalho do controle interno;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Permite avaliação posterior dos resultados.</a:t>
            </a:r>
            <a:endParaRPr lang="pt-BR" sz="24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56;p13">
            <a:extLst>
              <a:ext uri="{FF2B5EF4-FFF2-40B4-BE49-F238E27FC236}">
                <a16:creationId xmlns:a16="http://schemas.microsoft.com/office/drawing/2014/main" id="{E6BFF78E-AA67-775A-7A43-EB2AF8A2F552}"/>
              </a:ext>
            </a:extLst>
          </p:cNvPr>
          <p:cNvSpPr txBox="1"/>
          <p:nvPr/>
        </p:nvSpPr>
        <p:spPr>
          <a:xfrm>
            <a:off x="1692067" y="4401267"/>
            <a:ext cx="598705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solidFill>
                  <a:srgbClr val="FF66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Prática sobre o Plano de Atividades do Controle Interno</a:t>
            </a:r>
            <a:endParaRPr sz="2800" dirty="0">
              <a:solidFill>
                <a:srgbClr val="FF660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4489829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2657</TotalTime>
  <Words>1216</Words>
  <Application>Microsoft Office PowerPoint</Application>
  <PresentationFormat>Apresentação na tela (16:9)</PresentationFormat>
  <Paragraphs>208</Paragraphs>
  <Slides>28</Slides>
  <Notes>28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2" baseType="lpstr">
      <vt:lpstr>Wingdings</vt:lpstr>
      <vt:lpstr>Montserrat</vt:lpstr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Nilson</cp:lastModifiedBy>
  <cp:revision>919</cp:revision>
  <dcterms:modified xsi:type="dcterms:W3CDTF">2026-01-17T22:32:29Z</dcterms:modified>
</cp:coreProperties>
</file>